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2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9" r:id="rId13"/>
    <p:sldId id="270" r:id="rId14"/>
    <p:sldId id="271" r:id="rId15"/>
    <p:sldId id="275" r:id="rId16"/>
    <p:sldId id="278" r:id="rId17"/>
    <p:sldId id="277" r:id="rId18"/>
    <p:sldId id="279" r:id="rId19"/>
    <p:sldId id="280" r:id="rId20"/>
    <p:sldId id="281" r:id="rId21"/>
    <p:sldId id="276" r:id="rId22"/>
    <p:sldId id="282" r:id="rId23"/>
    <p:sldId id="295" r:id="rId24"/>
    <p:sldId id="296" r:id="rId25"/>
    <p:sldId id="297" r:id="rId26"/>
    <p:sldId id="298" r:id="rId27"/>
    <p:sldId id="299" r:id="rId28"/>
    <p:sldId id="300" r:id="rId29"/>
    <p:sldId id="301" r:id="rId30"/>
    <p:sldId id="293" r:id="rId31"/>
    <p:sldId id="292" r:id="rId32"/>
    <p:sldId id="305" r:id="rId33"/>
    <p:sldId id="291" r:id="rId34"/>
    <p:sldId id="290" r:id="rId35"/>
    <p:sldId id="289" r:id="rId36"/>
    <p:sldId id="288" r:id="rId37"/>
    <p:sldId id="306" r:id="rId38"/>
    <p:sldId id="307" r:id="rId39"/>
    <p:sldId id="308" r:id="rId40"/>
    <p:sldId id="309" r:id="rId41"/>
    <p:sldId id="284" r:id="rId42"/>
    <p:sldId id="310" r:id="rId43"/>
    <p:sldId id="337" r:id="rId44"/>
    <p:sldId id="311" r:id="rId45"/>
    <p:sldId id="312" r:id="rId46"/>
    <p:sldId id="313" r:id="rId47"/>
    <p:sldId id="314" r:id="rId48"/>
    <p:sldId id="315" r:id="rId49"/>
    <p:sldId id="316" r:id="rId50"/>
    <p:sldId id="317" r:id="rId51"/>
    <p:sldId id="318" r:id="rId52"/>
    <p:sldId id="319" r:id="rId53"/>
    <p:sldId id="338" r:id="rId54"/>
    <p:sldId id="322" r:id="rId55"/>
    <p:sldId id="324" r:id="rId56"/>
    <p:sldId id="325" r:id="rId57"/>
    <p:sldId id="326" r:id="rId58"/>
    <p:sldId id="327" r:id="rId59"/>
    <p:sldId id="330" r:id="rId60"/>
    <p:sldId id="331" r:id="rId61"/>
    <p:sldId id="332" r:id="rId62"/>
    <p:sldId id="333" r:id="rId63"/>
    <p:sldId id="341" r:id="rId64"/>
    <p:sldId id="342" r:id="rId65"/>
    <p:sldId id="334" r:id="rId66"/>
    <p:sldId id="335" r:id="rId67"/>
    <p:sldId id="336" r:id="rId68"/>
    <p:sldId id="343" r:id="rId69"/>
    <p:sldId id="344" r:id="rId70"/>
    <p:sldId id="345" r:id="rId71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Világos stíl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8C63A9-3C09-4877-A326-9B7E7C5993E5}" type="datetimeFigureOut">
              <a:rPr lang="hu-HU" smtClean="0"/>
              <a:t>2017.12.05.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D6C86-33A3-44C6-B666-DCDAC2D02A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10119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D6C86-33A3-44C6-B666-DCDAC2D02A37}" type="slidenum">
              <a:rPr lang="hu-HU" smtClean="0"/>
              <a:t>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24356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84BB-926E-4ED0-A21F-DB551C4E502E}" type="datetimeFigureOut">
              <a:rPr lang="hu-HU" smtClean="0"/>
              <a:t>2017.12.05.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88392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84BB-926E-4ED0-A21F-DB551C4E502E}" type="datetimeFigureOut">
              <a:rPr lang="hu-HU" smtClean="0"/>
              <a:t>2017.12.05.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26164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84BB-926E-4ED0-A21F-DB551C4E502E}" type="datetimeFigureOut">
              <a:rPr lang="hu-HU" smtClean="0"/>
              <a:t>2017.12.05.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66990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84BB-926E-4ED0-A21F-DB551C4E502E}" type="datetimeFigureOut">
              <a:rPr lang="hu-HU" smtClean="0"/>
              <a:t>2017.12.05.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16394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84BB-926E-4ED0-A21F-DB551C4E502E}" type="datetimeFigureOut">
              <a:rPr lang="hu-HU" smtClean="0"/>
              <a:t>2017.12.05.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58282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84BB-926E-4ED0-A21F-DB551C4E502E}" type="datetimeFigureOut">
              <a:rPr lang="hu-HU" smtClean="0"/>
              <a:t>2017.12.05.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57244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84BB-926E-4ED0-A21F-DB551C4E502E}" type="datetimeFigureOut">
              <a:rPr lang="hu-HU" smtClean="0"/>
              <a:t>2017.12.05.</a:t>
            </a:fld>
            <a:endParaRPr lang="hu-HU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1517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84BB-926E-4ED0-A21F-DB551C4E502E}" type="datetimeFigureOut">
              <a:rPr lang="hu-HU" smtClean="0"/>
              <a:t>2017.12.05.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65790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84BB-926E-4ED0-A21F-DB551C4E502E}" type="datetimeFigureOut">
              <a:rPr lang="hu-HU" smtClean="0"/>
              <a:t>2017.12.05.</a:t>
            </a:fld>
            <a:endParaRPr lang="hu-HU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45194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84BB-926E-4ED0-A21F-DB551C4E502E}" type="datetimeFigureOut">
              <a:rPr lang="hu-HU" smtClean="0"/>
              <a:t>2017.12.05.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69275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84BB-926E-4ED0-A21F-DB551C4E502E}" type="datetimeFigureOut">
              <a:rPr lang="hu-HU" smtClean="0"/>
              <a:t>2017.12.05.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81669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184BB-926E-4ED0-A21F-DB551C4E502E}" type="datetimeFigureOut">
              <a:rPr lang="hu-HU" smtClean="0"/>
              <a:t>2017.12.05.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77659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hyperlink" Target="mailto:kissa@palocok.com" TargetMode="External"/><Relationship Id="rId2" Type="http://schemas.openxmlformats.org/officeDocument/2006/relationships/hyperlink" Target="mailto:urbang@palocok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laczkov@palocok.com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935915" y="1376980"/>
            <a:ext cx="10359614" cy="2956482"/>
          </a:xfrm>
        </p:spPr>
        <p:txBody>
          <a:bodyPr>
            <a:normAutofit/>
          </a:bodyPr>
          <a:lstStyle/>
          <a:p>
            <a:r>
              <a:rPr lang="hu-HU" sz="4800" b="1" dirty="0" smtClean="0">
                <a:latin typeface="Times New Roman" panose="02020603050405020304" pitchFamily="18" charset="0"/>
              </a:rPr>
              <a:t>Ipoly-menti Palócok Térségfejlesztő Egyesületének </a:t>
            </a:r>
            <a:r>
              <a:rPr lang="hu-HU" sz="4800" b="1" dirty="0" smtClean="0">
                <a:latin typeface="Times New Roman" panose="02020603050405020304" pitchFamily="18" charset="0"/>
              </a:rPr>
              <a:t>gazdaságfejlesztésre irányuló </a:t>
            </a:r>
            <a:r>
              <a:rPr lang="hu-HU" sz="4800" b="1" dirty="0" smtClean="0">
                <a:latin typeface="Times New Roman" panose="02020603050405020304" pitchFamily="18" charset="0"/>
              </a:rPr>
              <a:t>pályázati felhívásai</a:t>
            </a:r>
            <a:endParaRPr lang="hu-HU" sz="4800" b="1" dirty="0">
              <a:latin typeface="Times New Roman" panose="02020603050405020304" pitchFamily="18" charset="0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246" y="138546"/>
            <a:ext cx="1308566" cy="1457336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158" y="5592266"/>
            <a:ext cx="4655127" cy="1123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74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Műszaki és szakmai elvárások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1236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00000"/>
              </a:lnSpc>
            </a:pP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Amennyiben a kedvezményezett munkavállalókat foglalkoztat, úgy vállalnia kell, hogy mind a megvalósítási mind a fenntartási időszak alatt fenntartja a bázislétszámot illetve a foglalkoztatottak számának bővítésére tett vállalását. </a:t>
            </a:r>
          </a:p>
          <a:p>
            <a:pPr algn="just">
              <a:lnSpc>
                <a:spcPct val="100000"/>
              </a:lnSpc>
            </a:pP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Induló vállalkozás esetén munkahelyet hoz létre, működő vállalkozás esetén a maximális támogatási összeg 50%-ig munkahelyet őriz meg, illetve 50 % felett új munkahelyet hoz létre melyet a fenntartási időszak végéig foglalkoztat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kedvezményezett, amennyiben a vállalt új foglalkoztatást nem teljesíti a fenntartási időszakban, akkor a támogatási összeg 3%-ának visszafizetésére kötelezett.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07967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Mérföldkövek tervezése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megvalósítása során legalább minimum 1 mérföldkövet szükséges tervezni, legfeljebb 3 mérföldkő tervezhető. Az utolsó mérföldkövet a projekt fizikai befejezésének várható időpontjára szükséges megtervezni. (Abban az esetben, ha egyszeri elszámolásra lehetőséget ad a felhívás, a minimális elvárás 1 mérföldkő)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0547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végrehajtására rendelkezésre álló időtartam</a:t>
            </a:r>
            <a:r>
              <a:rPr lang="hu-HU" sz="3200" dirty="0"/>
              <a:t/>
            </a:r>
            <a:br>
              <a:rPr lang="hu-HU" sz="3200" dirty="0"/>
            </a:br>
            <a:endParaRPr lang="hu-H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fizikai befejezésére a projekt megkezdését, vagy amennyiben a projekt a Támogatói Okirat kézbesítéséig nem kezdődött meg, a Támogatói Okirat kézbesítését követően legfeljebb 24 hónap áll rendelkezésre.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3972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helyi támogatási kérelem benyújtásának feltételei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Támogatást igénylők köre: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Betéti társaság (117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Korlátolt felelősségű társaság (113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Egyéni vállalkozó (231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Ipoly-menti Palócok Térségfejlesztő Egyesületének illetékességi területén 2016.12.31-én már székhellyel rendelkező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mikrovállalkozások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akik/amelyek együttesen megfelelnek az alábbi feltételeknek: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948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helyi támogatási kérelem benyújtásának feltételei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2004. évi XXXIV. törvény alapján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mikrovállalkozásnak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minősül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támogatási kérelem benyújtását megelőző teljes lezárt üzleti évben elért éves árbevételének legalább 50%-a nem mezőgazdasági tevékenységből származik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székhelye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3.6.1. pontban szereplő települések valamelyikén található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rendelkezik a 2007. évi XVII. törvény 28. §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-a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szerint ügyfél- azonosítóval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9013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Helyi támogatási kérelem benyújtása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Jelen felhívás keretében a helyi támogatási kérelem benyújtására 2018.01.02 naptól 2019.01.02 napig van lehetőség.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Ezen időszak alatt az alábbi értékelési határnapokig benyújtásra került projektek kerülnek együttesen elbírálásra: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2018.02.01.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2018.05.31.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2018.08.31.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2019.01.02.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48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 </a:t>
            </a:r>
            <a:r>
              <a:rPr lang="hu-H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</a:t>
            </a: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dokumentumok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támogatást igénylő átlátható szervezetnek minősül az államháztartásról szóló 2011. évi CXCV. törvény (a továbbiakban: Áht.) 1. § 4.pontja és 50. § (1) bekezdés c) pontja szerint.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támogatást igénylő a területi lehatárolásnak megfelelő területen kíván fejleszteni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Üzleti terv és csatolandó mellékletei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Ügyfélnyilatkozatok minden egyes a HACS által meghatározott értékelési szemponthoz (ahol releváns)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9187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 </a:t>
            </a:r>
            <a:r>
              <a:rPr lang="hu-H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</a:t>
            </a: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dokumentumok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97496"/>
            <a:ext cx="10515600" cy="4679467"/>
          </a:xfrm>
        </p:spPr>
        <p:txBody>
          <a:bodyPr>
            <a:normAutofit/>
          </a:bodyPr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Engedély,- vagy bejelentés köteles építési tevékenység esetében a támogatási kérelemhez mellékelni kell az engedélyezési eljárás megindítását igazoló dokumentumot, valamint a hatósághoz benyújtott építészeti-műszaki tervdokumentációt, a felhívás 5.6. pontjában rögzített feltételeknek megfelelően (amennyiben releváns)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 engedélyköteles építési tevékenység esetén a hatósági szolgáltatás keretében megkért illetékes építésügyi hatósági nyilatkozatot kell mellékelni arról, hogy az építés nem engedélyköteles, valamint a hatósági szolgáltatás keretében benyújtott építészeti-műszaki tervdokumentációt, a felhívás 5.6. pontjában rögzített feltételeknek megfelelően (amennyiben releváns)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9000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3101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 </a:t>
            </a:r>
            <a:r>
              <a:rPr lang="hu-H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</a:t>
            </a: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dokumentumok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ÉNGY-ben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nem szereplő építési tételekre valamint a beépítésre kerülő gépekre vonatkozólag 3 db árajánlat, vagy nyilatkozat, a felhívás 5.6. pontjában rögzített feltételeknek megfelelően (amennyiben releváns)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Gép- és eszközbeszerzés esetén minden költségtétel alátámasztására 3 db, érvényes, egymástól független árajánlatadók által kiállított árajánlat csatolása szükséges, a felhívás 5.6. pontjában rögzített feltételeknek megfelelően (amennyiben releváns)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7887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 dokumentumok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31235"/>
            <a:ext cx="10515600" cy="4745728"/>
          </a:xfrm>
        </p:spPr>
        <p:txBody>
          <a:bodyPr>
            <a:normAutofit/>
          </a:bodyPr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Igazolás, hogy a teljes árbevételhez képest a mezőgazdasági árbevétele nem haladja meg az 50%-ot a felhívás 3. számú melléklete alapján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Utolsó 2 lezárt, üzleti év beszámoló (mérleg, eredmény kimutatás)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Tulajdoni lap (a fejlesztéssel érintett ingatlanra vonatkozóan, 30 napnál nem régebbi, TAKARNET rendszerből lekérdezett tulajdoni lap másolata);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tervezett fejlesztés megvalósulási helyének feltüntetésével kiegészített, a fejlesztés településen belüli elhelyezkedését bemutató, az illetékes földhivatal által kiállított 30 napnál nem régebbi ingatlan-nyilvántartási térképmásolatot; e-hiteles is elfogadható;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912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935915" y="1376980"/>
            <a:ext cx="10359614" cy="2678186"/>
          </a:xfrm>
        </p:spPr>
        <p:txBody>
          <a:bodyPr>
            <a:normAutofit/>
          </a:bodyPr>
          <a:lstStyle/>
          <a:p>
            <a:r>
              <a:rPr lang="hu-HU" sz="4800" b="1" dirty="0" smtClean="0">
                <a:latin typeface="Times New Roman" panose="02020603050405020304" pitchFamily="18" charset="0"/>
              </a:rPr>
              <a:t>Helyi vállalkozások fejlesztése</a:t>
            </a:r>
            <a:br>
              <a:rPr lang="hu-HU" sz="4800" b="1" dirty="0" smtClean="0">
                <a:latin typeface="Times New Roman" panose="02020603050405020304" pitchFamily="18" charset="0"/>
              </a:rPr>
            </a:br>
            <a:r>
              <a:rPr lang="hu-HU" sz="4800" b="1" dirty="0" smtClean="0">
                <a:latin typeface="Times New Roman" panose="02020603050405020304" pitchFamily="18" charset="0"/>
              </a:rPr>
              <a:t>VP6-19.2.1.-47-1-17</a:t>
            </a:r>
            <a:endParaRPr lang="hu-HU" sz="48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75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0823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 dokumentumok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537252"/>
            <a:ext cx="10515600" cy="4639711"/>
          </a:xfrm>
        </p:spPr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támogatást igénylő az ÁÚF 7. pontjában foglaltaknak megfelelőn köteles igazolni a fejlesztés alapjául szolgáló tevékenységhez szükséges ingatlan vonatkozásában a rendezett tulajdoni és/vagy használati viszonyokat a támogatási kérelem benyújtásával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benyújtásával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egyidejűleg;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Együttműködési megállapodás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Jogi státusz igazolása (végzés, vállalkozói igazolvány, aláírási címpéldány ügyfél által hitelesített másolata)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Hálózatra termelő napelemes projekt esetén a szolgáltató felé benyújtott igénybejelentőt.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88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2913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Támogatási intenzitás 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artalom helye 6"/>
          <p:cNvSpPr>
            <a:spLocks noGrp="1"/>
          </p:cNvSpPr>
          <p:nvPr>
            <p:ph idx="1"/>
          </p:nvPr>
        </p:nvSpPr>
        <p:spPr>
          <a:xfrm>
            <a:off x="838200" y="1387736"/>
            <a:ext cx="10515600" cy="478922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290/2014. (XI.26.) Korm. rendelet alapján a fejlesztendő és a komplex programmal fejlesztendő járások településein és a 105/2015 (IV. 23.) Korm. rendelet szerinti azon településeken, amelyek társadalmi-gazdasági és infrastrukturális szempontból kedvezményezettnek és jelentős munkanélküliséggel sújtottnak minősülnek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Teljes Szécsényi Járás és a  Balassagyarmati és Rétségi Járás települései közül a következők: Mohora, Csesztve, Csitár, Iliny, Debercsény, Szátok, Hugyag.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290/2014. (XI.26.) Korm. rendelet alapján kedvezményezett járásokban lévő településeken és a 105/2015 (IV. 23.) Korm. rendelet szerint társadalmi-gazdasági és infrastrukturális szempontból kedvezményezettnek vagy jelentős munkanélküliséggel sújtottnak minősülő településen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60%.</a:t>
            </a:r>
          </a:p>
          <a:p>
            <a:pPr marL="0" indent="0" algn="just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1910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5049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Értékelési szempontok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2901014"/>
              </p:ext>
            </p:extLst>
          </p:nvPr>
        </p:nvGraphicFramePr>
        <p:xfrm>
          <a:off x="838201" y="1060175"/>
          <a:ext cx="10515600" cy="51178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3602"/>
                <a:gridCol w="6297588"/>
                <a:gridCol w="3374410"/>
              </a:tblGrid>
              <a:tr h="250702">
                <a:tc>
                  <a:txBody>
                    <a:bodyPr/>
                    <a:lstStyle/>
                    <a:p>
                      <a:pPr marR="25400" algn="r">
                        <a:spcAft>
                          <a:spcPts val="0"/>
                        </a:spcAft>
                      </a:pPr>
                      <a:endParaRPr lang="hu-H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Tartalmi értékelési szempont megnevezése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Szempontra adható maximális pontszám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29774">
                <a:tc>
                  <a:txBody>
                    <a:bodyPr/>
                    <a:lstStyle/>
                    <a:p>
                      <a:pPr marR="190500" algn="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1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fejlesztés megvalósításának helye a kedvezményezett járások besorolásáról szóló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5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290/2014 (XI. 26.) Korm. rendelet alapján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29774">
                <a:tc>
                  <a:txBody>
                    <a:bodyPr/>
                    <a:lstStyle/>
                    <a:p>
                      <a:pPr marR="190500" algn="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2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fejlesztés megvalósításának helye a kedvezményezett települések besorolásáról és a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5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besorolás feltételrendszeréről szóló 105/2015. (VI.23.) Korm. rendelet alapján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29774">
                <a:tc>
                  <a:txBody>
                    <a:bodyPr/>
                    <a:lstStyle/>
                    <a:p>
                      <a:pPr marR="190500" algn="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3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Kedvezményezett az Ipoly-menti Palócok Térségfejlesztő Egyesületének illetékességi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5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területén székhellyel rendelkezik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32795">
                <a:tc>
                  <a:txBody>
                    <a:bodyPr/>
                    <a:lstStyle/>
                    <a:p>
                      <a:pPr marR="190500" algn="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4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fejlesztés révén új szolgáltatást vagy terméket hoz létre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32795">
                <a:tc>
                  <a:txBody>
                    <a:bodyPr/>
                    <a:lstStyle/>
                    <a:p>
                      <a:pPr marR="190500" algn="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5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Működés időtartama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29774">
                <a:tc>
                  <a:txBody>
                    <a:bodyPr/>
                    <a:lstStyle/>
                    <a:p>
                      <a:pPr marR="190500" algn="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6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Hátrányos  helyzetűek  előnyben  részesítése  (pl.:  fogyatékossággal  élők,  nemzeti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5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kisebbségek, 50 évnél idősebbek, 25 év alatti pályakezdők, nők)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29774">
                <a:tc>
                  <a:txBody>
                    <a:bodyPr/>
                    <a:lstStyle/>
                    <a:p>
                      <a:pPr marR="190500" algn="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7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pályázó vagy képviselője, munkavállalója a HFS elkészítésében vagy a pályázat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5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beküldése előtt megtartásra került fórumon részt vett.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29774">
                <a:tc>
                  <a:txBody>
                    <a:bodyPr/>
                    <a:lstStyle/>
                    <a:p>
                      <a:pPr marR="190500" algn="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8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Helyi  Fejlesztési  Stratégiában  megfogalmazott  célok  elérést  elősegítő  szakmai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5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szervezet(ek)ben való részvétel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32795">
                <a:tc>
                  <a:txBody>
                    <a:bodyPr/>
                    <a:lstStyle/>
                    <a:p>
                      <a:pPr marR="190500" algn="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9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Üzleti terv minősége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363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Adható pontszám összesen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001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935915" y="1376980"/>
            <a:ext cx="10359614" cy="2678186"/>
          </a:xfrm>
        </p:spPr>
        <p:txBody>
          <a:bodyPr>
            <a:normAutofit fontScale="90000"/>
          </a:bodyPr>
          <a:lstStyle/>
          <a:p>
            <a:r>
              <a:rPr lang="hu-HU" sz="4800" b="1" dirty="0" smtClean="0">
                <a:latin typeface="Times New Roman" panose="02020603050405020304" pitchFamily="18" charset="0"/>
              </a:rPr>
              <a:t>Helyi,- kézműves termékek előállításának, feldolgozásának és piacra jutásának támogatása</a:t>
            </a:r>
            <a:br>
              <a:rPr lang="hu-HU" sz="4800" b="1" dirty="0" smtClean="0">
                <a:latin typeface="Times New Roman" panose="02020603050405020304" pitchFamily="18" charset="0"/>
              </a:rPr>
            </a:br>
            <a:r>
              <a:rPr lang="hu-HU" sz="4800" b="1" dirty="0" smtClean="0">
                <a:latin typeface="Times New Roman" panose="02020603050405020304" pitchFamily="18" charset="0"/>
              </a:rPr>
              <a:t>VP6-19.2.1.-47-2-17</a:t>
            </a:r>
            <a:endParaRPr lang="hu-HU" sz="48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74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Felhívás célja és rendelkezésre álló forrás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felhívás célja a helyi termék előállítás, feldolgozás és piacra jutás elősegítésének támogatása.</a:t>
            </a:r>
          </a:p>
          <a:p>
            <a:pPr marL="0" indent="0" algn="just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helyi felhívás meghirdetésekor a támogatásra rendelkezésre álló tervezett keretösszeg: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9.000.000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Ft.</a:t>
            </a:r>
          </a:p>
          <a:p>
            <a:pPr marL="0" indent="0" algn="just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 méret: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200.000-3.000.000 Ft</a:t>
            </a:r>
            <a:endParaRPr lang="hu-H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támogatott helyi támogatási kérelmek várható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száma: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3-5 db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3721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Önállóan támogatható tevékenységek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Helyi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termék előállításához, feldolgozásához, illetve piacra jutásához kapcsolódó építés, felújítás.</a:t>
            </a:r>
          </a:p>
          <a:p>
            <a:pPr algn="just"/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Termék előállításához szükséges eszköz és gépbeszerzés.</a:t>
            </a:r>
          </a:p>
        </p:txBody>
      </p:sp>
    </p:spTree>
    <p:extLst>
      <p:ext uri="{BB962C8B-B14F-4D97-AF65-F5344CB8AC3E}">
        <p14:creationId xmlns:p14="http://schemas.microsoft.com/office/powerpoint/2010/main" val="41389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Kötelező és választható, önállóan nem támogatható tevékenységek 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Kötelező:</a:t>
            </a:r>
          </a:p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Tájékoztatás és nyilvánosság biztosítása (0,5%)</a:t>
            </a:r>
          </a:p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Választható:</a:t>
            </a:r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743922"/>
              </p:ext>
            </p:extLst>
          </p:nvPr>
        </p:nvGraphicFramePr>
        <p:xfrm>
          <a:off x="3043218" y="3505897"/>
          <a:ext cx="8128000" cy="188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81652"/>
                <a:gridCol w="4346348"/>
              </a:tblGrid>
              <a:tr h="370840">
                <a:tc>
                  <a:txBody>
                    <a:bodyPr/>
                    <a:lstStyle/>
                    <a:p>
                      <a:r>
                        <a:rPr lang="hu-H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Marketing (10%)</a:t>
                      </a:r>
                      <a:endParaRPr lang="hu-H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Projektmenedzsment (2,5%)</a:t>
                      </a:r>
                    </a:p>
                    <a:p>
                      <a:endParaRPr lang="hu-H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Projekt előkészítés (5%)</a:t>
                      </a:r>
                      <a:endParaRPr lang="hu-H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Műszaki ellenőri</a:t>
                      </a:r>
                      <a:r>
                        <a:rPr lang="hu-H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szolgáltatás (1%)</a:t>
                      </a:r>
                      <a:endParaRPr lang="hu-H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125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 támogatható tevékenységek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teher- és személyszállító, motorral hajtott szárazföldi, légi, vízi közlekedési jármű beszerzése;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0156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Műszaki és szakmai elvárások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támogatott fejlesztéseket a támogatást igénylő köteles a megvalósítás helyén üzemeltetni.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támogatást igénylő a támogatási időszak alatt egy alkalommal részesülhet jelen pályázati felhívás keretében támogatásban.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projektnek meg kell felelnie az ÁÚF című dokumentumban foglalt egyéb feltételeknek.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kedvezményezettnek a pályázati felhívás megjelenésétől a fenntartási időszak végéig rendelkeznie kell székhellyel, lakóhellyel az Ipoly-menti Palócok Térségfejlesztő Egyesületének illetékességi területén.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1609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Műszaki és szakmai elvárások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pályázó vállalja, hogy a projektzárást követően 2 héten belül, legalább 2 oldalas szöveges beszámolót készít 10 db fotóval és azt az Ipoly-menti Palócok Térségfejlesztő Egyesületének megküldi.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támogatásból beszerzett gépet illetve eszközt kizárólag az Ipoly-menti Palócok Térségfejlesztő Egyesületének területén használhatja, üzemeltetheti a fenntartási időszakban.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Monitoring adatszolgáltatás: A megvalósítást követően az üzemeltetési idő alatt minden évben köteles beszámolni az Ipoly-menti Palócok Térségfejlesztő Egyesülete felé, hogy a vállalt kötelezettségek miként teljesültek.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8130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Felhívás célja és rendelkezésre álló forrás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73798"/>
            <a:ext cx="10515600" cy="489472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felhívás célja az infrastrukturális és eszközbeszerzéseken túl a megújuló energia alkalmazása, mely hozzájárul a helyi vállalkozások hosszú távú fejlődéséhez, versenyképességük növeléséhez, munkahelymegtartáshoz, új munkahelyek létrejöttéhez.</a:t>
            </a:r>
          </a:p>
          <a:p>
            <a:pPr marL="0" indent="0" algn="just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helyi felhívás meghirdetésekor a támogatásra rendelkezésre álló tervezett keretösszeg: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228.100.000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Ft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hu-H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 méret: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500.000-15.000.000 Ft</a:t>
            </a:r>
            <a:endParaRPr lang="hu-H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támogatott helyi támogatási kérelmek várható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száma: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- 16 db.</a:t>
            </a:r>
          </a:p>
          <a:p>
            <a:pPr marL="0" indent="0" algn="just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5977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Mérföldkövek tervezése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megvalósítása során legalább minimum 1 mérföldkövet szükséges tervezni, legfeljebb 2 mérföldkő tervezhető. Az utolsó mérföldkövet a projekt fizikai befejezésének várható időpontjára szükséges megtervezni. (Abban az esetben, ha egyszeri elszámolásra lehetőséget ad a felhívás, a minimális elvárás 1 mérföldkő)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6875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szakmai megvalósításával kapcsolatos egyéb elvárások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kedvezményezett az Ipoly-menti Palócok Térségfejlesztő Egyesülete illetékességi területén székhellyel, vagy telephellyel rendelkező vállalkozóval valósítja meg az építés jellegű beruházást.</a:t>
            </a: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kedvezményezett vállalja, hogy tevékenységét bemutatja az érdeklődőknek, ezzel elősegítve a helyi turizmus fejlődést.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89433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végrehajtására rendelkezésre álló időtartam</a:t>
            </a:r>
            <a:r>
              <a:rPr lang="hu-HU" sz="3200" dirty="0"/>
              <a:t/>
            </a:r>
            <a:br>
              <a:rPr lang="hu-HU" sz="3200" dirty="0"/>
            </a:br>
            <a:endParaRPr lang="hu-H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fizikai befejezésére a projekt megkezdését, vagy amennyiben a projekt a Támogatói Okirat kézbesítéséig nem kezdődött meg, a Támogatói Okirat kézbesítését követően legfeljebb 24 hónap áll rendelkezésre.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374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helyi támogatási kérelem benyújtásának feltételei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Jelen felhívásra támogatási kérelmet nyújthatnak be:</a:t>
            </a:r>
          </a:p>
          <a:p>
            <a:pPr marL="0" indent="0" algn="just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Korlátolt felelősségű társaság (113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Betéti társaság (117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Egyéni vállalkozó (231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Adószámmal rendelkező magánszemély (233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Őstermelő (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7813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4318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helyi támogatási kérelem benyújtásának feltételei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84242"/>
            <a:ext cx="10515600" cy="490330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GFO 113, 117 és 231 kódú ügyfelek a következő feltételeknek együttesen megfelelnek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2004. évi XXXIV. törvény alapján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mikrovállalkozásnak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minősül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támogatási kérelem benyújtását megelőző teljes lezárt üzleti évben elért éves árbevételének legalább 50%-a nem mezőgazdasági tevékenységből származik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mezőgazdasági termelő potenciálja 3000 EUR STÉ alatt van</a:t>
            </a:r>
          </a:p>
          <a:p>
            <a:pPr lvl="0"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Ipoly-menti Palócok Térségfejlesztő Egyesületének illetékességi területén a pályázati felhívás megjelenésekor székhellyel rendelkezik, mely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a3.6.1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pontban szereplő települések valamelyikén található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rendelkezik a 2007. évi XVII. törvény 28. §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-a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szerint ügyfél-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azonosítóval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1960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helyi támogatási kérelem benyújtásának feltételei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őstermelő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és GFO 233 kódú ügyfeleknek a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következő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feltételeknek kell megfelelni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támogatási kérelem benyújtását megelőző teljes lezárt üzleti évben elért éves árbevételének legalább 50%-a nem mezőgazdasági tevékenységből származik</a:t>
            </a:r>
          </a:p>
          <a:p>
            <a:pPr lvl="0"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Ipoly-menti Palócok Térségfejlesztő Egyesületének illetékességi területén a pályázati felhívás megjelenésekor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székhellyel, lakhellyel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rendelkezik, mely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3.6.1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pontban szereplő települések valamelyikén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található</a:t>
            </a:r>
          </a:p>
          <a:p>
            <a:pPr lvl="0"/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9313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helyi támogatási kérelem benyújtásának feltételei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mezőgazdasági termelő potenciálja 3000 EUR&lt;STÉ&gt;6000 között van</a:t>
            </a:r>
          </a:p>
          <a:p>
            <a:pPr algn="just"/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 főállásban végzi őstermelői tevékenységét</a:t>
            </a:r>
          </a:p>
          <a:p>
            <a:pPr algn="just"/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rendelkezik a 2007. évi XVII. törvény 28. §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-a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szerint ügyfél- azonosítóval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428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Helyi támogatási kérelem benyújtása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Jelen felhívás keretében a helyi támogatási kérelem benyújtására 2018.01.02 naptól 2019.01.02 napig van lehetőség.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Ezen időszak alatt az alábbi értékelési határnapokig benyújtásra került projektek kerülnek együttesen elbírálásra: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2018.02.01.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2018.05.31.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2018.08.31.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2019.01.02.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03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 </a:t>
            </a:r>
            <a:r>
              <a:rPr lang="hu-H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</a:t>
            </a: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dokumentumok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támogatást igénylő átlátható szervezetnek minősül az államháztartásról szóló 2011. évi CXCV. törvény (a továbbiakban: Áht.) 1. § 4.pontja és 50. § (1) bekezdés c) pontja szerint.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támogatást igénylő a területi lehatárolásnak megfelelő területen kíván fejleszteni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Ügyfélnyilatkozatok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minden egyes a HACS által meghatározott értékelési szemponthoz (ahol releváns)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6005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 </a:t>
            </a:r>
            <a:r>
              <a:rPr lang="hu-H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</a:t>
            </a: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dokumentumok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97496"/>
            <a:ext cx="10515600" cy="4679467"/>
          </a:xfrm>
        </p:spPr>
        <p:txBody>
          <a:bodyPr>
            <a:normAutofit/>
          </a:bodyPr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Engedély,- vagy bejelentés köteles építési tevékenység esetében a támogatási kérelemhez mellékelni kell az engedélyezési eljárás megindítását igazoló dokumentumot, valamint a hatósághoz benyújtott építészeti-műszaki tervdokumentációt, a felhívás 5.6. pontjában rögzített feltételeknek megfelelően (amennyiben releváns)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 engedélyköteles építési tevékenység esetén a hatósági szolgáltatás keretében megkért illetékes építésügyi hatósági nyilatkozatot kell mellékelni arról, hogy az építés nem engedélyköteles, valamint a hatósági szolgáltatás keretében benyújtott építészeti-műszaki tervdokumentációt, a felhívás 5.6. pontjában rögzített feltételeknek megfelelően (amennyiben releváns)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3042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Önállóan támogatható tevékenységek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vállalkozás tevékenységéhez, termék értékesítéséhez kapcsolódó új gép- és eszközbeszerzés.</a:t>
            </a: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gazdasági tevékenységgel érintett épülethez, épületrészhez, építményrészhez tartozó a fejlesztési tevékenységhez kapcsolódó új épület, építmény kialakítása, felújítás, bővítése.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62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3101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 </a:t>
            </a:r>
            <a:r>
              <a:rPr lang="hu-H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</a:t>
            </a: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dokumentumok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ÉNGY-ben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nem szereplő építési tételekre valamint a beépítésre kerülő gépekre vonatkozólag 3 db árajánlat, vagy nyilatkozat, a felhívás 5.6. pontjában rögzített feltételeknek megfelelően (amennyiben releváns)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Gép- és eszközbeszerzés esetén minden költségtétel alátámasztására 3 db, érvényes, egymástól független árajánlatadók által kiállított árajánlat csatolása szükséges, a felhívás 5.6. pontjában rögzített feltételeknek megfelelően (amennyiben releváns)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 bemutató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31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 dokumentumok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Igazolás, hogy a teljes árbevételhez képest a mezőgazdasági árbevétele nem haladja meg az 50%-ot a felhívás 2. számú melléklete alapján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Tulajdoni lap (a fejlesztéssel érintett ingatlanra vonatkozóan, 30 napnál nem régebbi, TAKARNET rendszerből lekérdezett tulajdoni lap másolata);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tervezett fejlesztés megvalósulási helyének feltüntetésével kiegészített, a fejlesztés településen belüli elhelyezkedését bemutató, az illetékes földhivatal által kiállított 30 napnál nem régebbi ingatlan-nyilvántartási térképmásolatot; e-hiteles is elfogadható;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9705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 dokumentumok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támogatást igénylő az ÁÚF 7. pontjában foglaltaknak megfelelőn köteles igazolni a fejlesztés alapjául szolgáló tevékenységhez szükséges ingatlan vonatkozásában a rendezett tulajdoni és/vagy használati viszonyokat a támogatási kérelem benyújtásával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benyújtásával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egyidejűleg;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Jogi státusz igazolása (végzés, vállalkozói igazolvány, aláírási címpéldány ügyfél által hitelesített másolata)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Őstermelő esetében érvényes őstermelői igazolvány.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Magánszemély és őstermelő esetében lakcímkártya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69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2913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Támogatási intenzitás 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artalom helye 6"/>
          <p:cNvSpPr>
            <a:spLocks noGrp="1"/>
          </p:cNvSpPr>
          <p:nvPr>
            <p:ph idx="1"/>
          </p:nvPr>
        </p:nvSpPr>
        <p:spPr>
          <a:xfrm>
            <a:off x="838200" y="1387736"/>
            <a:ext cx="10515600" cy="478922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290/2014. (XI.26.) Korm. rendelet alapján a fejlesztendő és a komplex programmal fejlesztendő járások településein és a 105/2015 (IV. 23.) Korm. rendelet szerinti azon településeken, amelyek társadalmi-gazdasági és infrastrukturális szempontból kedvezményezettnek és jelentős munkanélküliséggel sújtottnak minősülnek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Teljes Szécsényi Járás és a  Balassagyarmati és Rétségi Járás települései közül a következők: Mohora, Csesztve, Csitár, Iliny, Debercsény, Szátok, Hugyag.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290/2014. (XI.26.) Korm. rendelet alapján kedvezményezett járásokban lévő településeken és a 105/2015 (IV. 23.) Korm. rendelet szerint társadalmi-gazdasági és infrastrukturális szempontból kedvezményezettnek vagy jelentős munkanélküliséggel sújtottnak minősülő településen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60%.</a:t>
            </a:r>
          </a:p>
          <a:p>
            <a:pPr marL="0" indent="0" algn="just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5151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8058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Értékelési szempontok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0565876"/>
              </p:ext>
            </p:extLst>
          </p:nvPr>
        </p:nvGraphicFramePr>
        <p:xfrm>
          <a:off x="838201" y="1113181"/>
          <a:ext cx="10515598" cy="55678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3602"/>
                <a:gridCol w="6297588"/>
                <a:gridCol w="3374408"/>
              </a:tblGrid>
              <a:tr h="225288">
                <a:tc>
                  <a:txBody>
                    <a:bodyPr/>
                    <a:lstStyle/>
                    <a:p>
                      <a:pPr marL="25400">
                        <a:spcAft>
                          <a:spcPts val="0"/>
                        </a:spcAft>
                      </a:pPr>
                      <a:endParaRPr lang="hu-H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Tartalmi értékelési szempont megnevezése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Szempontra adható maximális pontszám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3862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1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fejlesztés megvalósításának helye a kedvezményezett járások besorolásáról szóló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027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290/2014 (XI. 26.) Korm. rendelet alapján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3862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2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fejlesztés megvalósításának helye a kedvezményezett települések besorolásáról és a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027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besorolás feltételrendszeréről szóló 105/2015. (VI.23.) Korm. rendelet alapján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091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3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fejlesztés révén új vagy több terméket állít elő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3862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4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fejlesztés  a  helyi  értékekre, hagyományokra,  tudásra  alapozott élelmiszeripari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027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és/vagy kézműipari termékhez kötődik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3862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5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Kedvezményezett az Ipoly-menti Palócok Térségfejlesztő Egyesületének illetékességi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027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területén székhellyel, lakhellyel rendelkezik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3862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6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fejlesztéssel érintett termék a térség valamely turizmus vendéglátásban érintett helyi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027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szereplő révén is értékesítésre kerül.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3862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7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Hátrányos  helyzetűek  előnyben  részesítése  (pl.:  fogyatékossággal  élők,  nemzeti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027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kisebbségek, 50 évnél idősebbek, 25 év alatti pályakezdők, nők)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3862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8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pályázó vagy képviselője, munkavállalója a HFS elkészítésében vagy a pályázat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027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beküldése előtt megtartásra került fórumon részt vett.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091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9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beruházásnak helyt adó település lakosságszáma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3862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10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Helyi  Fejlesztési  Stratégiában  megfogalmazott  célok  elérést  elősegítő  szakmai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027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szervezet(ek)ben való részvétel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124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Adható pontszám összesen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372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935915" y="1376980"/>
            <a:ext cx="10359614" cy="2678186"/>
          </a:xfrm>
        </p:spPr>
        <p:txBody>
          <a:bodyPr>
            <a:normAutofit/>
          </a:bodyPr>
          <a:lstStyle/>
          <a:p>
            <a:r>
              <a:rPr lang="hu-HU" sz="4800" b="1" dirty="0" smtClean="0">
                <a:latin typeface="Times New Roman" panose="02020603050405020304" pitchFamily="18" charset="0"/>
              </a:rPr>
              <a:t>Helyi turisztikai szolgáltatások fejlesztése</a:t>
            </a:r>
            <a:br>
              <a:rPr lang="hu-HU" sz="4800" b="1" dirty="0" smtClean="0">
                <a:latin typeface="Times New Roman" panose="02020603050405020304" pitchFamily="18" charset="0"/>
              </a:rPr>
            </a:br>
            <a:r>
              <a:rPr lang="hu-HU" sz="4800" b="1" dirty="0" smtClean="0">
                <a:latin typeface="Times New Roman" panose="02020603050405020304" pitchFamily="18" charset="0"/>
              </a:rPr>
              <a:t>VP6-19.2.1.-47-3-17</a:t>
            </a:r>
            <a:endParaRPr lang="hu-HU" sz="48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41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Felhívás célja és rendelkezésre álló forrás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felhívás célja a meglévő szálláshelyek továbbfejlesztése, a térség turisztikai szolgáltatásainak bővítése.</a:t>
            </a:r>
          </a:p>
          <a:p>
            <a:pPr marL="0" indent="0" algn="just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helyi felhívás meghirdetésekor a támogatásra rendelkezésre álló tervezett keretösszeg: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100.000.000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Ft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hu-H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 méret: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1.000.000-12.000.000 Ft</a:t>
            </a:r>
            <a:endParaRPr lang="hu-H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támogatott helyi támogatási kérelmek várható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száma: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db.</a:t>
            </a:r>
          </a:p>
          <a:p>
            <a:pPr marL="0" indent="0" algn="just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1026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Önállóan támogatható tevékenységek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Meglévő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falusi/egyéb szálláshelyek fejlesztése, bővítése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helyi értékekre épülő turisztikai attrakciók létrehozása.</a:t>
            </a:r>
          </a:p>
          <a:p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turisztikai tevékenységhez kapcsolódó eszközök, gépek beszerzése.</a:t>
            </a:r>
          </a:p>
        </p:txBody>
      </p:sp>
    </p:spTree>
    <p:extLst>
      <p:ext uri="{BB962C8B-B14F-4D97-AF65-F5344CB8AC3E}">
        <p14:creationId xmlns:p14="http://schemas.microsoft.com/office/powerpoint/2010/main" val="157078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Kötelező és választható, önállóan nem támogatható tevékenységek 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Kötelező: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Tájékoztatás és nyilvánosság biztosítása (0,5%)</a:t>
            </a:r>
          </a:p>
          <a:p>
            <a:pPr marL="0" indent="0" algn="just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Választható:</a:t>
            </a:r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899260"/>
              </p:ext>
            </p:extLst>
          </p:nvPr>
        </p:nvGraphicFramePr>
        <p:xfrm>
          <a:off x="3043218" y="3505897"/>
          <a:ext cx="8128000" cy="291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r>
                        <a:rPr lang="hu-H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Megújuló energia </a:t>
                      </a:r>
                      <a:endParaRPr lang="hu-H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Szükséges kiegészítő infrastruktúra kiépítése (20%)</a:t>
                      </a:r>
                      <a:endParaRPr lang="hu-H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Projekt előkészítés (5%)</a:t>
                      </a:r>
                      <a:endParaRPr lang="hu-H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Vagyonvédelmet célzó beruházás támogatása (20%)</a:t>
                      </a:r>
                      <a:endParaRPr lang="hu-H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Műszaki ellenőri szolgáltatása (1%)</a:t>
                      </a:r>
                      <a:endParaRPr lang="hu-H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Akadálymentesítés (20%)</a:t>
                      </a:r>
                      <a:endParaRPr lang="hu-H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hu-H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Projektmenedzsment (2,5%)</a:t>
                      </a:r>
                      <a:endParaRPr lang="hu-H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Használati térelemek beszerzése (20%)</a:t>
                      </a:r>
                      <a:endParaRPr lang="hu-H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hu-H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Marketing</a:t>
                      </a:r>
                      <a:r>
                        <a:rPr lang="hu-H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(20%)</a:t>
                      </a:r>
                      <a:endParaRPr lang="hu-H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Túraútvonal kialakítása (20%)</a:t>
                      </a:r>
                      <a:endParaRPr lang="hu-H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290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 támogatható tevékenységek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563757"/>
            <a:ext cx="10515600" cy="4613206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mezőgazdasági termeléshez és élelmiszer feldolgozáshoz, előállításhoz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kapcsolódó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tevékenységek, szolgáltatások</a:t>
            </a: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mezőgazdasági termeléshez és élelmiszer feldolgozáshoz, előállításhoz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kapcsolódó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gépek, eszközök</a:t>
            </a: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teher- és személyszállító, motorral hajtott szárazföldi, légi, vízi közlekedési jármű beszerzése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just"/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 szálláshely kialakítása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6755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Kötelező és választható, önállóan nem támogatható tevékenységek 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Kötelező:</a:t>
            </a:r>
          </a:p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Tájékoztatás és nyilvánosság biztosítása (0,5%)</a:t>
            </a:r>
          </a:p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Választható:</a:t>
            </a:r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019001"/>
              </p:ext>
            </p:extLst>
          </p:nvPr>
        </p:nvGraphicFramePr>
        <p:xfrm>
          <a:off x="3043218" y="3505897"/>
          <a:ext cx="8128000" cy="3291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Megújuló energia </a:t>
                      </a:r>
                      <a:endParaRPr lang="hu-H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Szükséges kiegészítő infrastruktúra kiépítése (20%)</a:t>
                      </a:r>
                      <a:endParaRPr lang="hu-H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Projekt előkészítés (5%)</a:t>
                      </a:r>
                      <a:endParaRPr lang="hu-H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Vagyonvédelmet célzó beruházás támogatása (20%)</a:t>
                      </a:r>
                      <a:endParaRPr lang="hu-H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Műszaki ellenőri szolgáltatása (1%)</a:t>
                      </a:r>
                      <a:endParaRPr lang="hu-H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Akadálymentesítés (20%)</a:t>
                      </a:r>
                      <a:endParaRPr lang="hu-H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Projektmenedzsment (2,5%)</a:t>
                      </a:r>
                      <a:endParaRPr lang="hu-H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Használati térelemek beszerzése (20%)</a:t>
                      </a:r>
                      <a:endParaRPr lang="hu-H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71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Műszaki és szakmai elvárások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támogatott fejlesztéseket a támogatást igénylő köteles a megvalósítás helyén üzemeltetni.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támogatást igénylő a támogatási időszak alatt egy alkalommal részesülhet jelen pályázati felhívás keretében támogatásban.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projektnek meg kell felelnie az ÁÚF című dokumentumban foglalt egyéb feltételeknek.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kedvezményezettnek 2016.12.31-től a fenntartási időszak végéig rendelkeznie kell székhellyel az Ipoly-menti Palócok Térségfejlesztő Egyesületének illetékességi területén.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9465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Műszaki és szakmai elvárások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pályázó vállalja, hogy a projektzárást követően 2 héten belül, legalább 2 oldalas szöveges beszámolót készít 10 db fotóval és azt az Ipoly-menti Palócok Térségfejlesztő Egyesületének megküldi.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támogatásból beszerzett gépet illetve eszközt kizárólag az Ipoly-menti Palócok Térségfejlesztő Egyesületének területén használhatja, üzemeltetheti a fenntartási időszakban.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Monitoring adatszolgáltatás: A megvalósítást követően az üzemeltetési idő alatt minden évben köteles beszámolni az Ipoly-menti Palócok Térségfejlesztő Egyesülete felé, hogy a vállalt kötelezettségek miként teljesültek.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4751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Műszaki és szakmai elvárások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Építési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beruházás esetén megújuló energiát alkalmaz, amennyiben még nem rendelkezik vele.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Ipoly-menti Palócok Térségfejlesztő Egyesülete illetékességi területén székhellyel, vagy telephellyel rendelkező vállalkozóval valósítja meg az építés jellegű beruházást.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5400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0092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Egyéb elvárások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25218"/>
            <a:ext cx="10515600" cy="4851745"/>
          </a:xfrm>
        </p:spPr>
        <p:txBody>
          <a:bodyPr/>
          <a:lstStyle/>
          <a:p>
            <a:endParaRPr lang="hu-HU" dirty="0" smtClean="0"/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Turisztikai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attrakció fejlesztését kizárólag már működő szálláshelyet üzemeltetővel kötött együttműködési megállapodás keretében valósíthat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meg. Szálláshelyfejlesztés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szolgáltatás bővítés esetében nem releváns.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6006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Mérföldkövek tervezése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megvalósítása során legalább minimum 1 mérföldkövet szükséges tervezni, legfeljebb 3 mérföldkő tervezhető. Az utolsó mérföldkövet a projekt fizikai befejezésének várható időpontjára szükséges megtervezni. (Abban az esetben, ha egyszeri elszámolásra lehetőséget ad a felhívás, a minimális elvárás 1 mérföldkő)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8400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végrehajtására rendelkezésre álló időtartam</a:t>
            </a:r>
            <a:r>
              <a:rPr lang="hu-HU" sz="3200" dirty="0"/>
              <a:t/>
            </a:r>
            <a:br>
              <a:rPr lang="hu-HU" sz="3200" dirty="0"/>
            </a:br>
            <a:endParaRPr lang="hu-H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fizikai befejezésére a projekt megkezdését, vagy amennyiben a projekt a Támogatói Okirat kézbesítéséig nem kezdődött meg, a Támogatói Okirat kézbesítését követően legfeljebb 24 hónap áll rendelkezésre.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3845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helyi támogatási kérelem benyújtásának feltételei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84242"/>
            <a:ext cx="10515600" cy="494306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Támogatást igénylők köre: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Korlátolt felelősségű társaság (113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Betéti társaság (117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Egyéni vállalkozó (231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Helyi önkormányzat (321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Bevett egyház (551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Adószámmal rendelkező magánszemély (233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Sportegyesület (521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Egyéb alapítvány (569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Polgárőr egyesület (526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Egyéb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egyesület (529)</a:t>
            </a:r>
          </a:p>
          <a:p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2265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helyi támogatási kérelem benyújtásának feltételei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 igénylőnek a következő szempontoknak kell megfelelnie: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GFO 113, 117, 231 kódú kedvezményezettek a 2004. évi XXXIV. törvény alapján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mikrovállalkozásnak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minősül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GFO 113, 117, 231 kódú kedvezményezettek a támogatási kérelem benyújtását megelőző teljes lezárt üzleti évben elért éves árbevételének legalább 50%-a nem mezőgazdasági tevékenységből származik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Ipoly-menti Palócok Térségfejlesztő Egyesülete illetékességi területén 2016.12.31-én már székhellyel vagy lakhellyel rendelkezik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1614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helyi támogatási kérelem benyújtásának feltételei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székhelye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3.6.1. pontban szereplő települések valamelyikén található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szálláshely fejlesztés esetén üzemeltetési engedéllyel rendelkezik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rendelkezik a 2007. évi XVII. törvény 28. §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-a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szerint ügyfél- azonosítóval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adószámos magánszemély kizárólag már működtetett szálláshely bővítésére jogosult és/vagy már működtetett szolgáltatás fejlesztésére jogosult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6160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Helyi támogatási kérelem benyújtása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Jelen felhívás keretében a helyi támogatási kérelem benyújtására 2018.01.02 naptól 2019.01.02 napig van lehetőség.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Ezen időszak alatt az alábbi értékelési határnapokig benyújtásra került projektek kerülnek együttesen elbírálásra: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2018.02.01.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2018.05.31.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2018.08.31.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2019.01.02.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97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 támogatható tevékenységek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mezőgazdasági termeléshez és élelmiszer feldolgozáshoz, előállításhoz illetve turisztikához kapcsolódó tevékenységek, szolgáltatások</a:t>
            </a: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mezőgazdasági termeléshez és élelmiszer feldolgozáshoz, előállításhoz illetve turisztikához kapcsolódó gépek, eszközök</a:t>
            </a: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teher- és személyszállító, motorral hajtott szárazföldi, légi, vízi közlekedési jármű beszerzése;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305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 </a:t>
            </a:r>
            <a:r>
              <a:rPr lang="hu-H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</a:t>
            </a: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dokumentumok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támogatást igénylő átlátható szervezetnek minősül az államháztartásról szóló 2011. évi CXCV. törvény (a továbbiakban: Áht.) 1. § 4.pontja és 50. § (1) bekezdés c) pontja szerint.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támogatást igénylő a területi lehatárolásnak megfelelő területen kíván fejleszteni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Üzleti terv és csatolandó mellékletei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Ügyfélnyilatkozatok minden egyes a HACS által meghatározott értékelési szemponthoz (ahol releváns)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1175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 </a:t>
            </a:r>
            <a:r>
              <a:rPr lang="hu-H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</a:t>
            </a: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dokumentumok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97496"/>
            <a:ext cx="10515600" cy="4679467"/>
          </a:xfrm>
        </p:spPr>
        <p:txBody>
          <a:bodyPr>
            <a:normAutofit/>
          </a:bodyPr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Engedély,- vagy bejelentés köteles építési tevékenység esetében a támogatási kérelemhez mellékelni kell az engedélyezési eljárás megindítását igazoló dokumentumot, valamint a hatósághoz benyújtott építészeti-műszaki tervdokumentációt, a felhívás 5.6. pontjában rögzített feltételeknek megfelelően (amennyiben releváns)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 engedélyköteles építési tevékenység esetén a hatósági szolgáltatás keretében megkért illetékes építésügyi hatósági nyilatkozatot kell mellékelni arról, hogy az építés nem engedélyköteles, valamint a hatósági szolgáltatás keretében benyújtott építészeti-műszaki tervdokumentációt, a felhívás 5.6. pontjában rögzített feltételeknek megfelelően (amennyiben releváns)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8489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3101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 </a:t>
            </a:r>
            <a:r>
              <a:rPr lang="hu-H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</a:t>
            </a: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dokumentumok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ÉNGY-ben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nem szereplő építési tételekre valamint a beépítésre kerülő gépekre vonatkozólag 3 db árajánlat, vagy nyilatkozat, a felhívás 5.6. pontjában rögzített feltételeknek megfelelően (amennyiben releváns)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Gép- és eszközbeszerzés esetén minden költségtétel alátámasztására 3 db, érvényes, egymástól független árajánlatadók által kiállított árajánlat csatolása szükséges, a felhívás 5.6. pontjában rögzített feltételeknek megfelelően (amennyiben releváns)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4087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9849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 dokumentumok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64974"/>
            <a:ext cx="10515600" cy="4811989"/>
          </a:xfrm>
        </p:spPr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Önkormányzat esetén az érintett önkormányzat képviselő-testületének a fejlesztés megvalósításáról szóló határozatának kivonatát, amely tartalmazza a fejlesztés megnevezését és a fejlesztéssel érintett ingatlan helyrajzi számát;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Bevett egyház és annak nyilvántartásba vett belső egyházi jogi személye esetén a nyilvántartásba vételéről szóló igazolást, nyilvántartásba nem vett belső egyházi jogi személy esetén a lelkiismereti és vallásszabadság jogáról, valamint az egyházak, vallásfelekezetek és vallási közösségek jogállásáról szóló 2011. évi CCVI. törvény 16. § (2) bekezdése szerinti igazolást;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1933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 dokumentumok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Nonprofit szervezet esetén a szervezet nyilvántartásba vételét igazoló 30 napnál nem régebbi bírósági kivonatot;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Magánszemély estében lakcímkártya;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Együttműködési megállapodás új turisztikai attrakció esetén</a:t>
            </a:r>
          </a:p>
        </p:txBody>
      </p:sp>
    </p:spTree>
    <p:extLst>
      <p:ext uri="{BB962C8B-B14F-4D97-AF65-F5344CB8AC3E}">
        <p14:creationId xmlns:p14="http://schemas.microsoft.com/office/powerpoint/2010/main" val="50250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 dokumentumok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31235"/>
            <a:ext cx="10515600" cy="4745728"/>
          </a:xfrm>
        </p:spPr>
        <p:txBody>
          <a:bodyPr>
            <a:normAutofit/>
          </a:bodyPr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Igazolás, hogy a teljes árbevételhez képest a mezőgazdasági árbevétele nem haladja meg az 50%-ot a felhívás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számú melléklete alapján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Tulajdoni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lap (a fejlesztéssel érintett ingatlanra vonatkozóan, 30 napnál nem régebbi, TAKARNET rendszerből lekérdezett tulajdoni lap másolata);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tervezett fejlesztés megvalósulási helyének feltüntetésével kiegészített, a fejlesztés településen belüli elhelyezkedését bemutató, az illetékes földhivatal által kiállított 30 napnál nem régebbi ingatlan-nyilvántartási térképmásolatot; e-hiteles is elfogadható;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5133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0823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 dokumentumok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537252"/>
            <a:ext cx="10515600" cy="4639711"/>
          </a:xfrm>
        </p:spPr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támogatást igénylő az ÁÚF 7. pontjában foglaltaknak megfelelőn köteles igazolni a fejlesztés alapjául szolgáló tevékenységhez szükséges ingatlan vonatkozásában a rendezett tulajdoni és/vagy használati viszonyokat a támogatási kérelem benyújtásával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benyújtásával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egyidejűleg;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Jogi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státusz igazolása (végzés, vállalkozói igazolvány, aláírási címpéldány ügyfél által hitelesített másolata)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Hálózatra termelő napelemes projekt esetén a szolgáltató felé benyújtott igénybejelentőt.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0108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2913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Támogatási intenzitás 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artalom helye 6"/>
          <p:cNvSpPr>
            <a:spLocks noGrp="1"/>
          </p:cNvSpPr>
          <p:nvPr>
            <p:ph idx="1"/>
          </p:nvPr>
        </p:nvSpPr>
        <p:spPr>
          <a:xfrm>
            <a:off x="838200" y="1387736"/>
            <a:ext cx="10515600" cy="478922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290/2014. (XI.26.) Korm. rendelet alapján a fejlesztendő és a komplex programmal fejlesztendő járások településein és a 105/2015 (IV. 23.) Korm. rendelet szerinti azon településeken, amelyek társadalmi-gazdasági és infrastrukturális szempontból kedvezményezettnek és jelentős munkanélküliséggel sújtottnak minősülnek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Teljes Szécsényi Járás és a  Balassagyarmati és Rétségi Járás települései közül a következők: Mohora, Csesztve, Csitár, Iliny, Debercsény, Szátok, Hugyag.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290/2014. (XI.26.) Korm. rendelet alapján kedvezményezett járásokban lévő településeken és a 105/2015 (IV. 23.) Korm. rendelet szerint társadalmi-gazdasági és infrastrukturális szempontból kedvezményezettnek vagy jelentős munkanélküliséggel sújtottnak minősülő településen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60%.</a:t>
            </a:r>
          </a:p>
          <a:p>
            <a:pPr marL="0" indent="0" algn="just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5599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4318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Értékelési szempontok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0623550"/>
              </p:ext>
            </p:extLst>
          </p:nvPr>
        </p:nvGraphicFramePr>
        <p:xfrm>
          <a:off x="1616765" y="1179442"/>
          <a:ext cx="9859617" cy="50811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0976"/>
                <a:gridCol w="5904734"/>
                <a:gridCol w="3163907"/>
              </a:tblGrid>
              <a:tr h="238073">
                <a:tc>
                  <a:txBody>
                    <a:bodyPr/>
                    <a:lstStyle/>
                    <a:p>
                      <a:pPr marL="254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Sorszám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Tartalmi értékelési szempont megnevezése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Szempontra adható maximális pontszám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08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fejlesztés megvalósításának helye a kedvezményezett járások besorolásáról szóló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14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290/2014 (XI. 26.) Korm. rendelet alapján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08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fejlesztés megvalósításának helye a kedvezményezett települések besorolásáról és a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14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besorolás feltételrendszeréről szóló 105/2015. (VI.23.) Korm. rendelet alapján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08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Kedvezményezett az Ipoly-menti Palócok Térségfejlesztő Egyesületének illetékességi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14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területén székhellyel, lakhellyel rendelkezik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1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fejlesztés révén minimum két új szolgáltatást hoz létre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1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szolgáltatás hozzájárul a turisztikai szezon meghosszabbításához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08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Hátrányos  helyzetűek  előnyben  részesítése  (pl.:  fogyatékossággal  élők,  nemzeti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14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kisebbségek, 50 évnél idősebbek, 25 év alatti pályakezdők, nők)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08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pályázó vagy képviselője, munkavállalója a HFS elkészítésében vagy a pályázat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14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beküldése előtt megtartásra került fórumon részt vett.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1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beruházásnak helyt adó település lakosságszáma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1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Üzleti /Fenntartási és üzemeltetési terv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08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Helyi  Fejlesztési  Stratégiában  megfogalmazott  célok  elérést  elősegítő  szakmai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14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szervezet(ek)ben való részvétel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44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Adható pontszám összesen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916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Munkaszervezet elérhetőségei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2619" y="1371600"/>
            <a:ext cx="11139054" cy="48053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Urbán Gábor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munkaszervezet vezető – 06 20/ 257 0633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/>
              <a:t>						     </a:t>
            </a:r>
            <a:r>
              <a:rPr 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urbang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@</a:t>
            </a:r>
            <a:r>
              <a:rPr 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palocok.com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/>
              <a:t/>
            </a:r>
            <a:br>
              <a:rPr lang="hu-HU" dirty="0"/>
            </a:br>
            <a:endParaRPr lang="hu-HU" dirty="0" smtClean="0"/>
          </a:p>
          <a:p>
            <a:pPr marL="0" indent="0">
              <a:buNone/>
            </a:pP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Kiss Angéla Anna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vidékfejlesztési menedzser – 06 20/ 237 4737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		       </a:t>
            </a:r>
            <a:r>
              <a:rPr 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kissa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@</a:t>
            </a:r>
            <a:r>
              <a:rPr 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palocok.com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Laczkó-Frenyó Viktória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vidékfejlesztési menedzser – 06 20/ 266 7288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		         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laczkov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@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palocok.com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7865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Műszaki és szakmai elvárások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támogatott fejlesztéseket a támogatást igénylő köteles a megvalósítás helyén üzemeltetni.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támogatást igénylő a támogatási időszak alatt egy alkalommal részesülhet jelen pályázati felhívás keretében támogatásban.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projektnek meg kell felelnie az ÁÚF című dokumentumban foglalt egyéb feltételeknek.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kedvezményezettnek 2016.12.31-től a fenntartási időszak végéig rendelkeznie kell székhellyel az Ipoly-menti Palócok Térségfejlesztő Egyesületének illetékességi területén.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6101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 algn="ctr">
              <a:buNone/>
            </a:pPr>
            <a:r>
              <a:rPr lang="hu-H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Köszönjük a figyelmet!</a:t>
            </a:r>
            <a:endParaRPr lang="hu-H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54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Műszaki és szakmai elvárások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Legalább két lezárt üzleti évvel kell rendelkeznie a működő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mikrovállalkozásoknak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amelyek mérlege pozitív lehet.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projektet más vállalkozással/vállalkozásokkal együttműködési megállapodás keretében kell megvalósítani.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pályázó vállalja, hogy a projektzárást követően 2 héten belül, legalább 2 oldalas szöveges beszámolót készít 10 db fotóval és azt az Ipoly-menti Palócok Térségfejlesztő Egyesületének megküldi.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támogatásból beszerzett gépet illetve eszközt kizárólag az Ipoly-menti Palócok Térségfejlesztő Egyesületének területén használhatja, üzemeltetheti a fenntartási időszakban.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1995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Műszaki és szakmai elvárások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Monitoring adatszolgáltatás: A megvalósítást követően az üzemeltetési idő alatt minden évben köteles beszámolni az Ipoly-menti Palócok Térségfejlesztő Egyesülete felé, hogy a vállalt kötelezettségek miként teljesültek.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Építési beruházás esetén megújuló energiát alkalmaz, amennyiben még nem rendelkezik vele.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Ipoly-menti Palócok Térségfejlesztő Egyesülete illetékességi területén székhellyel, vagy telephellyel rendelkező vállalkozóval valósítja meg az építés jellegű beruházást.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6551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</TotalTime>
  <Words>4195</Words>
  <Application>Microsoft Office PowerPoint</Application>
  <PresentationFormat>Szélesvásznú</PresentationFormat>
  <Paragraphs>488</Paragraphs>
  <Slides>70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70</vt:i4>
      </vt:variant>
    </vt:vector>
  </HeadingPairs>
  <TitlesOfParts>
    <vt:vector size="75" baseType="lpstr">
      <vt:lpstr>Arial</vt:lpstr>
      <vt:lpstr>Calibri</vt:lpstr>
      <vt:lpstr>Calibri Light</vt:lpstr>
      <vt:lpstr>Times New Roman</vt:lpstr>
      <vt:lpstr>Office-téma</vt:lpstr>
      <vt:lpstr>Ipoly-menti Palócok Térségfejlesztő Egyesületének gazdaságfejlesztésre irányuló pályázati felhívásai</vt:lpstr>
      <vt:lpstr>Helyi vállalkozások fejlesztése VP6-19.2.1.-47-1-17</vt:lpstr>
      <vt:lpstr>Felhívás célja és rendelkezésre álló forrás</vt:lpstr>
      <vt:lpstr>Önállóan támogatható tevékenységek</vt:lpstr>
      <vt:lpstr>Kötelező és választható, önállóan nem támogatható tevékenységek </vt:lpstr>
      <vt:lpstr>Nem támogatható tevékenységek</vt:lpstr>
      <vt:lpstr>Műszaki és szakmai elvárások</vt:lpstr>
      <vt:lpstr>Műszaki és szakmai elvárások</vt:lpstr>
      <vt:lpstr>Műszaki és szakmai elvárások</vt:lpstr>
      <vt:lpstr>Műszaki és szakmai elvárások</vt:lpstr>
      <vt:lpstr>Mérföldkövek tervezése</vt:lpstr>
      <vt:lpstr>A projekt végrehajtására rendelkezésre álló időtartam </vt:lpstr>
      <vt:lpstr>A helyi támogatási kérelem benyújtásának feltételei</vt:lpstr>
      <vt:lpstr>A helyi támogatási kérelem benyújtásának feltételei</vt:lpstr>
      <vt:lpstr>Helyi támogatási kérelem benyújtása</vt:lpstr>
      <vt:lpstr>Nem hiánypótolható dokumentumok</vt:lpstr>
      <vt:lpstr>Nem hiánypótolható dokumentumok</vt:lpstr>
      <vt:lpstr>Nem hiánypótolható dokumentumok</vt:lpstr>
      <vt:lpstr>Hiánypótolható dokumentumok</vt:lpstr>
      <vt:lpstr>Hiánypótolható dokumentumok</vt:lpstr>
      <vt:lpstr>Támogatási intenzitás </vt:lpstr>
      <vt:lpstr>Értékelési szempontok</vt:lpstr>
      <vt:lpstr>Helyi,- kézműves termékek előállításának, feldolgozásának és piacra jutásának támogatása VP6-19.2.1.-47-2-17</vt:lpstr>
      <vt:lpstr>Felhívás célja és rendelkezésre álló forrás</vt:lpstr>
      <vt:lpstr>Önállóan támogatható tevékenységek</vt:lpstr>
      <vt:lpstr>Kötelező és választható, önállóan nem támogatható tevékenységek </vt:lpstr>
      <vt:lpstr>Nem támogatható tevékenységek</vt:lpstr>
      <vt:lpstr>Műszaki és szakmai elvárások</vt:lpstr>
      <vt:lpstr>Műszaki és szakmai elvárások</vt:lpstr>
      <vt:lpstr>Mérföldkövek tervezése</vt:lpstr>
      <vt:lpstr>A projekt szakmai megvalósításával kapcsolatos egyéb elvárások</vt:lpstr>
      <vt:lpstr>A projekt végrehajtására rendelkezésre álló időtartam </vt:lpstr>
      <vt:lpstr>A helyi támogatási kérelem benyújtásának feltételei</vt:lpstr>
      <vt:lpstr>A helyi támogatási kérelem benyújtásának feltételei</vt:lpstr>
      <vt:lpstr>A helyi támogatási kérelem benyújtásának feltételei</vt:lpstr>
      <vt:lpstr>A helyi támogatási kérelem benyújtásának feltételei</vt:lpstr>
      <vt:lpstr>Helyi támogatási kérelem benyújtása</vt:lpstr>
      <vt:lpstr>Nem hiánypótolható dokumentumok</vt:lpstr>
      <vt:lpstr>Nem hiánypótolható dokumentumok</vt:lpstr>
      <vt:lpstr>Nem hiánypótolható dokumentumok</vt:lpstr>
      <vt:lpstr>Hiánypótolható dokumentumok</vt:lpstr>
      <vt:lpstr>Hiánypótolható dokumentumok</vt:lpstr>
      <vt:lpstr>Támogatási intenzitás </vt:lpstr>
      <vt:lpstr>Értékelési szempontok</vt:lpstr>
      <vt:lpstr>Helyi turisztikai szolgáltatások fejlesztése VP6-19.2.1.-47-3-17</vt:lpstr>
      <vt:lpstr>Felhívás célja és rendelkezésre álló forrás</vt:lpstr>
      <vt:lpstr>Önállóan támogatható tevékenységek</vt:lpstr>
      <vt:lpstr>Kötelező és választható, önállóan nem támogatható tevékenységek </vt:lpstr>
      <vt:lpstr>Nem támogatható tevékenységek</vt:lpstr>
      <vt:lpstr>Műszaki és szakmai elvárások</vt:lpstr>
      <vt:lpstr>Műszaki és szakmai elvárások</vt:lpstr>
      <vt:lpstr>Műszaki és szakmai elvárások</vt:lpstr>
      <vt:lpstr>Egyéb elvárások</vt:lpstr>
      <vt:lpstr>Mérföldkövek tervezése</vt:lpstr>
      <vt:lpstr>A projekt végrehajtására rendelkezésre álló időtartam </vt:lpstr>
      <vt:lpstr>A helyi támogatási kérelem benyújtásának feltételei</vt:lpstr>
      <vt:lpstr>A helyi támogatási kérelem benyújtásának feltételei</vt:lpstr>
      <vt:lpstr>A helyi támogatási kérelem benyújtásának feltételei</vt:lpstr>
      <vt:lpstr>Helyi támogatási kérelem benyújtása</vt:lpstr>
      <vt:lpstr>Nem hiánypótolható dokumentumok</vt:lpstr>
      <vt:lpstr>Nem hiánypótolható dokumentumok</vt:lpstr>
      <vt:lpstr>Nem hiánypótolható dokumentumok</vt:lpstr>
      <vt:lpstr>Hiánypótolható dokumentumok</vt:lpstr>
      <vt:lpstr>Hiánypótolható dokumentumok</vt:lpstr>
      <vt:lpstr>Hiánypótolható dokumentumok</vt:lpstr>
      <vt:lpstr>Hiánypótolható dokumentumok</vt:lpstr>
      <vt:lpstr>Támogatási intenzitás </vt:lpstr>
      <vt:lpstr>Értékelési szempontok</vt:lpstr>
      <vt:lpstr>Munkaszervezet elérhetőségei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Ipoly-menti Palócok Térségfejlesztő Egyesületének gazdaságfejlesztésre irányuló pályázati felhívásai</dc:title>
  <dc:creator>User</dc:creator>
  <cp:lastModifiedBy>User</cp:lastModifiedBy>
  <cp:revision>53</cp:revision>
  <dcterms:created xsi:type="dcterms:W3CDTF">2017-11-12T09:43:30Z</dcterms:created>
  <dcterms:modified xsi:type="dcterms:W3CDTF">2017-12-05T10:57:01Z</dcterms:modified>
</cp:coreProperties>
</file>